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470" y="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0.00</c:formatCode>
                <c:ptCount val="3"/>
                <c:pt idx="0">
                  <c:v>0.12</c:v>
                </c:pt>
                <c:pt idx="1">
                  <c:v>0.1</c:v>
                </c:pt>
                <c:pt idx="2" formatCode="General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3882368"/>
        <c:axId val="63883904"/>
      </c:lineChart>
      <c:catAx>
        <c:axId val="6388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3883904"/>
        <c:crosses val="autoZero"/>
        <c:auto val="1"/>
        <c:lblAlgn val="ctr"/>
        <c:lblOffset val="100"/>
        <c:noMultiLvlLbl val="0"/>
      </c:catAx>
      <c:valAx>
        <c:axId val="638839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0" sourceLinked="1"/>
        <c:majorTickMark val="out"/>
        <c:minorTickMark val="none"/>
        <c:tickLblPos val="none"/>
        <c:crossAx val="638823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Лист1!$A$3:$A$12</c:f>
              <c:strCache>
                <c:ptCount val="10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КУЛЬТУРЫ, СПОРТА, ОРГАНИЗАЦИИ ДОСУГА И РАЗВЛЕЧЕНИЙ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ОБЕСПЕЧЕНИЕ ЭЛЕКТРИЧЕСКОЙ ЭНЕРГИЕЙ, ГАЗОМ И ПАРОМКОНДИЦИОНИРОВАНИЕ ВОЗДУХА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СЕЛЬСКОЕ, ЛЕСНОЕ ХОЗЯЙСТВО, ОХОТА, РЫБОЛОВСТВО И РЫБОВОДСТВО</c:v>
                </c:pt>
                <c:pt idx="8">
                  <c:v>ТОРГОВЛЯ ОПТОВАЯ И РОЗНИЧНАЯРЕМОНТ АВТОТРАНСПОРТНЫХ СРЕДСТВ И МОТОЦИКЛОВ</c:v>
                </c:pt>
                <c:pt idx="9">
                  <c:v>ТРАНСПОРТИРОВКА И ХРАНЕНИЕ</c:v>
                </c:pt>
              </c:strCache>
            </c:strRef>
          </c:cat>
          <c:val>
            <c:numRef>
              <c:f>Лист1!$B$3:$B$12</c:f>
              <c:numCache>
                <c:formatCode>General</c:formatCode>
                <c:ptCount val="10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9</c:v>
                </c:pt>
                <c:pt idx="4">
                  <c:v>5</c:v>
                </c:pt>
                <c:pt idx="5">
                  <c:v>17</c:v>
                </c:pt>
                <c:pt idx="6">
                  <c:v>10</c:v>
                </c:pt>
                <c:pt idx="7">
                  <c:v>10</c:v>
                </c:pt>
                <c:pt idx="8">
                  <c:v>53</c:v>
                </c:pt>
                <c:pt idx="9">
                  <c:v>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280832"/>
        <c:axId val="64286720"/>
      </c:barChart>
      <c:catAx>
        <c:axId val="642808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64286720"/>
        <c:crosses val="autoZero"/>
        <c:auto val="0"/>
        <c:lblAlgn val="l"/>
        <c:lblOffset val="100"/>
        <c:noMultiLvlLbl val="0"/>
      </c:catAx>
      <c:valAx>
        <c:axId val="642867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428083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22</c:v>
                </c:pt>
                <c:pt idx="2">
                  <c:v>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943168"/>
        <c:axId val="77944704"/>
      </c:lineChart>
      <c:catAx>
        <c:axId val="77943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944704"/>
        <c:crosses val="autoZero"/>
        <c:auto val="1"/>
        <c:lblAlgn val="ctr"/>
        <c:lblOffset val="100"/>
        <c:noMultiLvlLbl val="0"/>
      </c:catAx>
      <c:valAx>
        <c:axId val="779447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9431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154</c:v>
                </c:pt>
                <c:pt idx="1">
                  <c:v>162</c:v>
                </c:pt>
                <c:pt idx="2">
                  <c:v>193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8021376"/>
        <c:axId val="78024064"/>
      </c:lineChart>
      <c:catAx>
        <c:axId val="7802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8024064"/>
        <c:crosses val="autoZero"/>
        <c:auto val="1"/>
        <c:lblAlgn val="ctr"/>
        <c:lblOffset val="100"/>
        <c:noMultiLvlLbl val="0"/>
      </c:catAx>
      <c:valAx>
        <c:axId val="780240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802137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35563301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524849027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24355303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06543724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192</cp:revision>
  <dcterms:created xsi:type="dcterms:W3CDTF">2023-05-18T06:46:50Z</dcterms:created>
  <dcterms:modified xsi:type="dcterms:W3CDTF">2025-11-07T06:03:09Z</dcterms:modified>
</cp:coreProperties>
</file>